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" y="5879245"/>
            <a:ext cx="24701896" cy="956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1350" y="12630150"/>
            <a:ext cx="2781300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8" y="5879245"/>
            <a:ext cx="24701896" cy="956893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RAFFIC LEVEL PREDICTION"/>
          <p:cNvSpPr txBox="1"/>
          <p:nvPr>
            <p:ph type="ctrTitle"/>
          </p:nvPr>
        </p:nvSpPr>
        <p:spPr>
          <a:xfrm>
            <a:off x="4270287" y="65881"/>
            <a:ext cx="16728437" cy="4643438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/>
            <a:r>
              <a:t>TRAFFIC LEVEL PREDICTION</a:t>
            </a:r>
          </a:p>
        </p:txBody>
      </p:sp>
      <p:sp>
        <p:nvSpPr>
          <p:cNvPr id="124" name="A study on the city of Torino"/>
          <p:cNvSpPr txBox="1"/>
          <p:nvPr>
            <p:ph type="subTitle" sz="quarter" idx="1"/>
          </p:nvPr>
        </p:nvSpPr>
        <p:spPr>
          <a:xfrm>
            <a:off x="5276443" y="5096399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A study on the city of Torino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525576" y="12751687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big-dive-2018.png" descr="big-dive-20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 project by Four pandas"/>
          <p:cNvSpPr txBox="1"/>
          <p:nvPr/>
        </p:nvSpPr>
        <p:spPr>
          <a:xfrm>
            <a:off x="5276443" y="7353498"/>
            <a:ext cx="14716126" cy="158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b="0" sz="4400">
                <a:solidFill>
                  <a:schemeClr val="accent5">
                    <a:lumOff val="-29866"/>
                  </a:schemeClr>
                </a:solidFill>
              </a:defRPr>
            </a:pPr>
            <a:r>
              <a:t>A project by </a:t>
            </a:r>
            <a:r>
              <a:rPr b="1"/>
              <a:t>Four pandas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cus on grid zones selection"/>
          <p:cNvSpPr txBox="1"/>
          <p:nvPr/>
        </p:nvSpPr>
        <p:spPr>
          <a:xfrm>
            <a:off x="1185071" y="815545"/>
            <a:ext cx="1057699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Focus on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 zones selection</a:t>
            </a:r>
          </a:p>
        </p:txBody>
      </p:sp>
      <p:sp>
        <p:nvSpPr>
          <p:cNvPr id="221" name="Line"/>
          <p:cNvSpPr/>
          <p:nvPr/>
        </p:nvSpPr>
        <p:spPr>
          <a:xfrm>
            <a:off x="-371213" y="1842093"/>
            <a:ext cx="11879230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179" y="2399574"/>
            <a:ext cx="11584204" cy="994366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e decided to discard cells with data that could lead to unreliable traffic estimations.…"/>
          <p:cNvSpPr txBox="1"/>
          <p:nvPr/>
        </p:nvSpPr>
        <p:spPr>
          <a:xfrm>
            <a:off x="13431440" y="1869330"/>
            <a:ext cx="10376622" cy="637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90000"/>
              </a:lnSpc>
              <a:spcBef>
                <a:spcPts val="5900"/>
              </a:spcBef>
              <a:defRPr b="0" sz="4400"/>
            </a:pPr>
            <a:r>
              <a:rPr sz="4200"/>
              <a:t>We decided to discard cells with data that could lead to </a:t>
            </a:r>
            <a:r>
              <a:rPr b="1" sz="4200">
                <a:solidFill>
                  <a:schemeClr val="accent5">
                    <a:lumOff val="-29866"/>
                  </a:schemeClr>
                </a:solidFill>
              </a:rPr>
              <a:t>unreliable traffic estimations</a:t>
            </a:r>
            <a:r>
              <a:rPr sz="4200"/>
              <a:t>.</a:t>
            </a:r>
            <a:endParaRPr sz="4200"/>
          </a:p>
          <a:p>
            <a:pPr algn="l">
              <a:lnSpc>
                <a:spcPct val="90000"/>
              </a:lnSpc>
              <a:spcBef>
                <a:spcPts val="5900"/>
              </a:spcBef>
              <a:defRPr b="0" sz="4200"/>
            </a:pPr>
            <a:r>
              <a:t>The selection criterion was based on the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average daily count</a:t>
            </a:r>
            <a:r>
              <a:t> of distinct cars crossing the zone.</a:t>
            </a:r>
          </a:p>
          <a:p>
            <a:pPr algn="l">
              <a:spcBef>
                <a:spcPts val="5900"/>
              </a:spcBef>
              <a:defRPr b="0" sz="4200"/>
            </a:pPr>
            <a:r>
              <a:t>Furthermore, we requested at least one neighbour for each zone.</a:t>
            </a:r>
          </a:p>
        </p:txBody>
      </p:sp>
      <p:sp>
        <p:nvSpPr>
          <p:cNvPr id="224" name="Rectangle"/>
          <p:cNvSpPr/>
          <p:nvPr/>
        </p:nvSpPr>
        <p:spPr>
          <a:xfrm>
            <a:off x="14217567" y="8585200"/>
            <a:ext cx="7945927" cy="2633564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Final number of zones:…"/>
          <p:cNvSpPr txBox="1"/>
          <p:nvPr/>
        </p:nvSpPr>
        <p:spPr>
          <a:xfrm>
            <a:off x="15194131" y="9010997"/>
            <a:ext cx="5992801" cy="17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t>Final number of zones: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/>
            </a:pPr>
            <a:r>
              <a:t>500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acing a time tradeoff"/>
          <p:cNvSpPr txBox="1"/>
          <p:nvPr/>
        </p:nvSpPr>
        <p:spPr>
          <a:xfrm>
            <a:off x="1185071" y="815545"/>
            <a:ext cx="770572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Facing a time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tradeoff</a:t>
            </a:r>
          </a:p>
        </p:txBody>
      </p:sp>
      <p:sp>
        <p:nvSpPr>
          <p:cNvPr id="231" name="Line"/>
          <p:cNvSpPr/>
          <p:nvPr/>
        </p:nvSpPr>
        <p:spPr>
          <a:xfrm>
            <a:off x="-371213" y="1842093"/>
            <a:ext cx="10386408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Equation"/>
          <p:cNvSpPr txBox="1"/>
          <p:nvPr/>
        </p:nvSpPr>
        <p:spPr>
          <a:xfrm>
            <a:off x="9926104" y="3247964"/>
            <a:ext cx="4531792" cy="17623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5500"/>
          </a:p>
        </p:txBody>
      </p:sp>
      <p:sp>
        <p:nvSpPr>
          <p:cNvPr id="233" name="At the same time, we want a forecast range that is…"/>
          <p:cNvSpPr txBox="1"/>
          <p:nvPr/>
        </p:nvSpPr>
        <p:spPr>
          <a:xfrm>
            <a:off x="2291360" y="5802453"/>
            <a:ext cx="20894966" cy="6741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At the same time, we want a forecast range that is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sz="44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large enough</a:t>
            </a:r>
            <a:r>
              <a:t>  </a:t>
            </a:r>
            <a:r>
              <a:rPr b="0"/>
              <a:t>-&gt;  collects a statistically significant amount of data</a:t>
            </a:r>
            <a:endParaRPr b="0"/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sz="44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small enough</a:t>
            </a:r>
            <a:r>
              <a:rPr b="0"/>
              <a:t> -&gt;  detects actual fluctuations of traffic levels</a:t>
            </a:r>
            <a:endParaRPr b="0"/>
          </a:p>
          <a:p>
            <a:pPr algn="l">
              <a:spcBef>
                <a:spcPts val="5900"/>
              </a:spcBef>
              <a:defRPr sz="4400"/>
            </a:pPr>
            <a:endParaRPr b="0"/>
          </a:p>
          <a:p>
            <a:pPr algn="l">
              <a:spcBef>
                <a:spcPts val="5900"/>
              </a:spcBef>
              <a:defRPr sz="4400"/>
            </a:pPr>
            <a:r>
              <a:rPr b="0"/>
              <a:t>We selected a </a:t>
            </a:r>
            <a:r>
              <a:rPr sz="5900">
                <a:solidFill>
                  <a:schemeClr val="accent5">
                    <a:lumOff val="-29866"/>
                  </a:schemeClr>
                </a:solidFill>
              </a:rPr>
              <a:t>30 minutes</a:t>
            </a:r>
            <a:r>
              <a:rPr b="0"/>
              <a:t> range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9714" y="752785"/>
            <a:ext cx="9350467" cy="267474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rrow"/>
          <p:cNvSpPr/>
          <p:nvPr/>
        </p:nvSpPr>
        <p:spPr>
          <a:xfrm rot="16200000">
            <a:off x="20648477" y="3047132"/>
            <a:ext cx="1110405" cy="890736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Oval"/>
          <p:cNvSpPr/>
          <p:nvPr/>
        </p:nvSpPr>
        <p:spPr>
          <a:xfrm>
            <a:off x="13843000" y="3109028"/>
            <a:ext cx="351968" cy="766944"/>
          </a:xfrm>
          <a:prstGeom prst="ellipse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 panoramic of TL values"/>
          <p:cNvSpPr txBox="1"/>
          <p:nvPr/>
        </p:nvSpPr>
        <p:spPr>
          <a:xfrm>
            <a:off x="1185071" y="815545"/>
            <a:ext cx="888870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 panoramic of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 values</a:t>
            </a:r>
          </a:p>
        </p:txBody>
      </p:sp>
      <p:sp>
        <p:nvSpPr>
          <p:cNvPr id="242" name="Line"/>
          <p:cNvSpPr/>
          <p:nvPr/>
        </p:nvSpPr>
        <p:spPr>
          <a:xfrm>
            <a:off x="-371213" y="1842093"/>
            <a:ext cx="10386408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The values are aggregated for the whole city of Turin.…"/>
          <p:cNvSpPr txBox="1"/>
          <p:nvPr/>
        </p:nvSpPr>
        <p:spPr>
          <a:xfrm>
            <a:off x="18511685" y="2572501"/>
            <a:ext cx="5258805" cy="857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The values are aggregated for the whole city of Turin.</a:t>
            </a:r>
          </a:p>
          <a:p>
            <a:pPr marL="611187" indent="-611187" algn="l">
              <a:lnSpc>
                <a:spcPct val="13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TL seems like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good metric</a:t>
            </a:r>
            <a:r>
              <a:t> for traffic levels</a:t>
            </a:r>
          </a:p>
          <a:p>
            <a:pPr marL="611187" indent="-611187" algn="l">
              <a:lnSpc>
                <a:spcPct val="13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Working days looks very similar to one another</a:t>
            </a:r>
          </a:p>
        </p:txBody>
      </p:sp>
      <p:pic>
        <p:nvPicPr>
          <p:cNvPr id="244" name="tlllll.png" descr="tlll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2498035"/>
            <a:ext cx="17328957" cy="9704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ime for data preparation"/>
          <p:cNvSpPr txBox="1"/>
          <p:nvPr/>
        </p:nvSpPr>
        <p:spPr>
          <a:xfrm>
            <a:off x="1185071" y="815545"/>
            <a:ext cx="898225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Time for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</a:t>
            </a:r>
          </a:p>
        </p:txBody>
      </p:sp>
      <p:sp>
        <p:nvSpPr>
          <p:cNvPr id="250" name="Line"/>
          <p:cNvSpPr/>
          <p:nvPr/>
        </p:nvSpPr>
        <p:spPr>
          <a:xfrm>
            <a:off x="-371213" y="1842093"/>
            <a:ext cx="10448099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1781075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412750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4409220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6755645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7037365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938379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9665511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12011935" y="3708400"/>
            <a:ext cx="258803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12288112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Rectangle"/>
          <p:cNvSpPr/>
          <p:nvPr/>
        </p:nvSpPr>
        <p:spPr>
          <a:xfrm>
            <a:off x="14640080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Rectangle"/>
          <p:cNvSpPr/>
          <p:nvPr/>
        </p:nvSpPr>
        <p:spPr>
          <a:xfrm>
            <a:off x="14916258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17255525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17537247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19883671" y="3708400"/>
            <a:ext cx="258802" cy="2132509"/>
          </a:xfrm>
          <a:prstGeom prst="rect">
            <a:avLst/>
          </a:prstGeom>
          <a:solidFill>
            <a:srgbClr val="000000">
              <a:alpha val="66958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20178092" y="3717925"/>
            <a:ext cx="2323506" cy="2113459"/>
          </a:xfrm>
          <a:prstGeom prst="rect">
            <a:avLst/>
          </a:prstGeom>
          <a:solidFill>
            <a:schemeClr val="accent5">
              <a:lumOff val="-29866"/>
              <a:alpha val="683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weekday_WD"/>
          <p:cNvSpPr txBox="1"/>
          <p:nvPr/>
        </p:nvSpPr>
        <p:spPr>
          <a:xfrm>
            <a:off x="1069895" y="6223167"/>
            <a:ext cx="3745866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weekday_WD</a:t>
            </a:r>
          </a:p>
        </p:txBody>
      </p:sp>
      <p:sp>
        <p:nvSpPr>
          <p:cNvPr id="267" name="weekday_SA"/>
          <p:cNvSpPr txBox="1"/>
          <p:nvPr/>
        </p:nvSpPr>
        <p:spPr>
          <a:xfrm>
            <a:off x="3796110" y="2488275"/>
            <a:ext cx="354972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weekday_SA</a:t>
            </a:r>
          </a:p>
        </p:txBody>
      </p:sp>
      <p:sp>
        <p:nvSpPr>
          <p:cNvPr id="268" name="weekday_SU"/>
          <p:cNvSpPr txBox="1"/>
          <p:nvPr/>
        </p:nvSpPr>
        <p:spPr>
          <a:xfrm>
            <a:off x="6408608" y="6223167"/>
            <a:ext cx="3581020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weekday_SU</a:t>
            </a:r>
          </a:p>
        </p:txBody>
      </p:sp>
      <p:sp>
        <p:nvSpPr>
          <p:cNvPr id="269" name="zone_latitude"/>
          <p:cNvSpPr txBox="1"/>
          <p:nvPr/>
        </p:nvSpPr>
        <p:spPr>
          <a:xfrm>
            <a:off x="11592579" y="6223167"/>
            <a:ext cx="3714573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zone_latitude</a:t>
            </a:r>
          </a:p>
        </p:txBody>
      </p:sp>
      <p:sp>
        <p:nvSpPr>
          <p:cNvPr id="270" name="zone_longitude"/>
          <p:cNvSpPr txBox="1"/>
          <p:nvPr/>
        </p:nvSpPr>
        <p:spPr>
          <a:xfrm>
            <a:off x="13972337" y="2488275"/>
            <a:ext cx="421134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zone_longitude</a:t>
            </a:r>
          </a:p>
        </p:txBody>
      </p:sp>
      <p:sp>
        <p:nvSpPr>
          <p:cNvPr id="271" name="time_stamp"/>
          <p:cNvSpPr txBox="1"/>
          <p:nvPr/>
        </p:nvSpPr>
        <p:spPr>
          <a:xfrm>
            <a:off x="9363652" y="2488275"/>
            <a:ext cx="3268092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time_stamp</a:t>
            </a:r>
          </a:p>
        </p:txBody>
      </p:sp>
      <p:sp>
        <p:nvSpPr>
          <p:cNvPr id="272" name="TL_neighbours"/>
          <p:cNvSpPr txBox="1"/>
          <p:nvPr/>
        </p:nvSpPr>
        <p:spPr>
          <a:xfrm>
            <a:off x="16644735" y="6223167"/>
            <a:ext cx="4108528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TL_neighbours</a:t>
            </a:r>
          </a:p>
        </p:txBody>
      </p:sp>
      <p:sp>
        <p:nvSpPr>
          <p:cNvPr id="273" name="TL_previous_time"/>
          <p:cNvSpPr txBox="1"/>
          <p:nvPr/>
        </p:nvSpPr>
        <p:spPr>
          <a:xfrm>
            <a:off x="18923758" y="2488275"/>
            <a:ext cx="4832173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TL_previous_time</a:t>
            </a:r>
          </a:p>
        </p:txBody>
      </p:sp>
      <p:sp>
        <p:nvSpPr>
          <p:cNvPr id="274" name="Rectangle"/>
          <p:cNvSpPr/>
          <p:nvPr/>
        </p:nvSpPr>
        <p:spPr>
          <a:xfrm>
            <a:off x="1752600" y="3759200"/>
            <a:ext cx="20777473" cy="2030909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Circle"/>
          <p:cNvSpPr/>
          <p:nvPr/>
        </p:nvSpPr>
        <p:spPr>
          <a:xfrm>
            <a:off x="2777728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5405873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Circle"/>
          <p:cNvSpPr/>
          <p:nvPr/>
        </p:nvSpPr>
        <p:spPr>
          <a:xfrm>
            <a:off x="8034018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Circle"/>
          <p:cNvSpPr/>
          <p:nvPr/>
        </p:nvSpPr>
        <p:spPr>
          <a:xfrm>
            <a:off x="10662163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Circle"/>
          <p:cNvSpPr/>
          <p:nvPr/>
        </p:nvSpPr>
        <p:spPr>
          <a:xfrm>
            <a:off x="13284765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Circle"/>
          <p:cNvSpPr/>
          <p:nvPr/>
        </p:nvSpPr>
        <p:spPr>
          <a:xfrm>
            <a:off x="15912910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Circle"/>
          <p:cNvSpPr/>
          <p:nvPr/>
        </p:nvSpPr>
        <p:spPr>
          <a:xfrm>
            <a:off x="18533899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Circle"/>
          <p:cNvSpPr/>
          <p:nvPr/>
        </p:nvSpPr>
        <p:spPr>
          <a:xfrm>
            <a:off x="21174744" y="4609554"/>
            <a:ext cx="330201" cy="3302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V="1">
            <a:off x="10820913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 flipV="1">
            <a:off x="5570973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 flipV="1">
            <a:off x="8199118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2955527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ine"/>
          <p:cNvSpPr/>
          <p:nvPr/>
        </p:nvSpPr>
        <p:spPr>
          <a:xfrm flipV="1">
            <a:off x="13461759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Line"/>
          <p:cNvSpPr/>
          <p:nvPr/>
        </p:nvSpPr>
        <p:spPr>
          <a:xfrm flipV="1">
            <a:off x="16070855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ine"/>
          <p:cNvSpPr/>
          <p:nvPr/>
        </p:nvSpPr>
        <p:spPr>
          <a:xfrm flipV="1">
            <a:off x="18699000" y="48005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Line"/>
          <p:cNvSpPr/>
          <p:nvPr/>
        </p:nvSpPr>
        <p:spPr>
          <a:xfrm flipV="1">
            <a:off x="21339845" y="3251199"/>
            <a:ext cx="1" cy="149059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Data was aggregated by type of weekday, time stamp and zone id: each input vector is a snapshot in time…"/>
          <p:cNvSpPr txBox="1"/>
          <p:nvPr/>
        </p:nvSpPr>
        <p:spPr>
          <a:xfrm>
            <a:off x="1574800" y="8350020"/>
            <a:ext cx="22066438" cy="290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Data was aggregated by type of weekday, time stamp and zone id: each input vector is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snapshot</a:t>
            </a:r>
            <a:r>
              <a:t> in time </a:t>
            </a:r>
          </a:p>
          <a:p>
            <a:pPr algn="l">
              <a:spcBef>
                <a:spcPts val="5900"/>
              </a:spcBef>
              <a:defRPr b="0" sz="4400"/>
            </a:pPr>
            <a:r>
              <a:t>Ready for building the dataset!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But</a:t>
            </a:r>
            <a: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he first problem"/>
          <p:cNvSpPr txBox="1"/>
          <p:nvPr/>
        </p:nvSpPr>
        <p:spPr>
          <a:xfrm>
            <a:off x="1185071" y="815545"/>
            <a:ext cx="612940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problem</a:t>
            </a:r>
          </a:p>
        </p:txBody>
      </p:sp>
      <p:sp>
        <p:nvSpPr>
          <p:cNvPr id="297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Lack of traffic values data for many zones, across a lot of time windows…"/>
          <p:cNvSpPr txBox="1"/>
          <p:nvPr/>
        </p:nvSpPr>
        <p:spPr>
          <a:xfrm>
            <a:off x="1473200" y="4879036"/>
            <a:ext cx="20987693" cy="4719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Lack of traffic values data for many zones, across a lot of time windows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Majority of the problematic hours in the range between </a:t>
            </a:r>
            <a:r>
              <a:rPr b="1"/>
              <a:t>1:30 AM</a:t>
            </a:r>
            <a:r>
              <a:t> and </a:t>
            </a:r>
            <a:r>
              <a:rPr b="1"/>
              <a:t>7:00 AM</a:t>
            </a:r>
          </a:p>
          <a:p>
            <a:pPr algn="l">
              <a:lnSpc>
                <a:spcPct val="50000"/>
              </a:lnSpc>
              <a:spcBef>
                <a:spcPts val="5900"/>
              </a:spcBef>
              <a:defRPr b="0" sz="4400"/>
            </a:pPr>
          </a:p>
          <a:p>
            <a:pPr algn="l">
              <a:lnSpc>
                <a:spcPct val="50000"/>
              </a:lnSpc>
              <a:spcBef>
                <a:spcPts val="5900"/>
              </a:spcBef>
              <a:defRPr sz="5400">
                <a:solidFill>
                  <a:schemeClr val="accent5">
                    <a:lumOff val="-29866"/>
                  </a:schemeClr>
                </a:solidFill>
              </a:defRPr>
            </a:pPr>
            <a:r>
              <a:t>Solution             </a:t>
            </a:r>
            <a:r>
              <a:rPr b="0" sz="4400">
                <a:solidFill>
                  <a:srgbClr val="000000"/>
                </a:solidFill>
              </a:rPr>
              <a:t>keep data for time stamps between </a:t>
            </a:r>
            <a:r>
              <a:rPr sz="4400"/>
              <a:t>7.00 AM and 1.30 PM</a:t>
            </a:r>
          </a:p>
        </p:txBody>
      </p:sp>
      <p:sp>
        <p:nvSpPr>
          <p:cNvPr id="299" name="Arrow"/>
          <p:cNvSpPr/>
          <p:nvPr/>
        </p:nvSpPr>
        <p:spPr>
          <a:xfrm>
            <a:off x="4657526" y="8890000"/>
            <a:ext cx="1747144" cy="588467"/>
          </a:xfrm>
          <a:prstGeom prst="rightArrow">
            <a:avLst>
              <a:gd name="adj1" fmla="val 70844"/>
              <a:gd name="adj2" fmla="val 15628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Algorithm selection"/>
          <p:cNvSpPr txBox="1"/>
          <p:nvPr/>
        </p:nvSpPr>
        <p:spPr>
          <a:xfrm>
            <a:off x="1185071" y="815545"/>
            <a:ext cx="697207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lgorithm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selection</a:t>
            </a:r>
          </a:p>
        </p:txBody>
      </p:sp>
      <p:sp>
        <p:nvSpPr>
          <p:cNvPr id="305" name="Line"/>
          <p:cNvSpPr/>
          <p:nvPr/>
        </p:nvSpPr>
        <p:spPr>
          <a:xfrm>
            <a:off x="-371213" y="1842093"/>
            <a:ext cx="1170302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Regression problem…"/>
          <p:cNvSpPr txBox="1"/>
          <p:nvPr/>
        </p:nvSpPr>
        <p:spPr>
          <a:xfrm>
            <a:off x="889396" y="3184501"/>
            <a:ext cx="22454048" cy="549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sz="4400"/>
            </a:pPr>
            <a:r>
              <a:t>Regression problem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Select an informative and comprehensible metric  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r2 score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Baseline model for comparison: always output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traffic level in previous time window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Different models for starting point:</a:t>
            </a:r>
          </a:p>
        </p:txBody>
      </p:sp>
      <p:sp>
        <p:nvSpPr>
          <p:cNvPr id="307" name="Arrow"/>
          <p:cNvSpPr/>
          <p:nvPr/>
        </p:nvSpPr>
        <p:spPr>
          <a:xfrm>
            <a:off x="14030126" y="4902200"/>
            <a:ext cx="1747144" cy="588467"/>
          </a:xfrm>
          <a:prstGeom prst="rightArrow">
            <a:avLst>
              <a:gd name="adj1" fmla="val 70844"/>
              <a:gd name="adj2" fmla="val 15628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Random Forest Regressor"/>
          <p:cNvSpPr txBox="1"/>
          <p:nvPr/>
        </p:nvSpPr>
        <p:spPr>
          <a:xfrm>
            <a:off x="2854991" y="9179593"/>
            <a:ext cx="525061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Random Forest Regressor</a:t>
            </a:r>
          </a:p>
        </p:txBody>
      </p:sp>
      <p:sp>
        <p:nvSpPr>
          <p:cNvPr id="309" name="Extremely Randomized Trees Regressor"/>
          <p:cNvSpPr txBox="1"/>
          <p:nvPr/>
        </p:nvSpPr>
        <p:spPr>
          <a:xfrm>
            <a:off x="2883242" y="10014611"/>
            <a:ext cx="789871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Extremely Randomized Trees Regressor</a:t>
            </a:r>
          </a:p>
        </p:txBody>
      </p:sp>
      <p:sp>
        <p:nvSpPr>
          <p:cNvPr id="310" name="Extreme Gradient Boosting (XGBoost)"/>
          <p:cNvSpPr txBox="1"/>
          <p:nvPr/>
        </p:nvSpPr>
        <p:spPr>
          <a:xfrm>
            <a:off x="2865361" y="10849631"/>
            <a:ext cx="747727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Extreme Gradient Boosting (XGBoost)</a:t>
            </a:r>
          </a:p>
        </p:txBody>
      </p:sp>
      <p:sp>
        <p:nvSpPr>
          <p:cNvPr id="311" name="Support Vector Machines"/>
          <p:cNvSpPr txBox="1"/>
          <p:nvPr/>
        </p:nvSpPr>
        <p:spPr>
          <a:xfrm>
            <a:off x="2876327" y="11684651"/>
            <a:ext cx="505554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Support Vector Machines</a:t>
            </a:r>
          </a:p>
        </p:txBody>
      </p:sp>
      <p:sp>
        <p:nvSpPr>
          <p:cNvPr id="312" name="Rectangle"/>
          <p:cNvSpPr/>
          <p:nvPr/>
        </p:nvSpPr>
        <p:spPr>
          <a:xfrm>
            <a:off x="2664420" y="9853116"/>
            <a:ext cx="8460971" cy="1925341"/>
          </a:xfrm>
          <a:prstGeom prst="rect">
            <a:avLst/>
          </a:prstGeom>
          <a:ln w="76200">
            <a:solidFill>
              <a:schemeClr val="accent5">
                <a:lumOff val="-29866"/>
                <a:alpha val="8261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3"/>
      <p:bldP build="whole" bldLvl="1" animBg="1" rev="0" advAuto="0" spid="308" grpId="1"/>
      <p:bldP build="whole" bldLvl="1" animBg="1" rev="0" advAuto="0" spid="31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he second problem"/>
          <p:cNvSpPr txBox="1"/>
          <p:nvPr/>
        </p:nvSpPr>
        <p:spPr>
          <a:xfrm>
            <a:off x="1185071" y="815545"/>
            <a:ext cx="7316065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problem</a:t>
            </a:r>
          </a:p>
        </p:txBody>
      </p:sp>
      <p:sp>
        <p:nvSpPr>
          <p:cNvPr id="318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Baseline model score: 0.28…"/>
          <p:cNvSpPr txBox="1"/>
          <p:nvPr/>
        </p:nvSpPr>
        <p:spPr>
          <a:xfrm>
            <a:off x="1295400" y="2591734"/>
            <a:ext cx="20987693" cy="1097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rPr b="1"/>
              <a:t>Baseline model </a:t>
            </a:r>
            <a:r>
              <a:t>score: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0.28</a:t>
            </a:r>
          </a:p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After quick hyper-parameter tuning via CV, good r2 for </a:t>
            </a:r>
            <a:r>
              <a:rPr b="1"/>
              <a:t>trained model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0.61</a:t>
            </a:r>
            <a:endParaRPr b="1"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lnSpc>
                <a:spcPct val="50000"/>
              </a:lnSpc>
              <a:spcBef>
                <a:spcPts val="5900"/>
              </a:spcBef>
              <a:defRPr b="0" sz="100"/>
            </a:pP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  <a:r>
              <a:t>But …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rPr b="1"/>
              <a:t>Very</a:t>
            </a:r>
            <a:r>
              <a:t> poor performance on test set: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0.13   </a:t>
            </a:r>
            <a:r>
              <a:t>(strange even for overfitting) </a:t>
            </a: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</a:p>
          <a:p>
            <a:pPr algn="l">
              <a:lnSpc>
                <a:spcPct val="120000"/>
              </a:lnSpc>
              <a:spcBef>
                <a:spcPts val="5900"/>
              </a:spcBef>
              <a:defRPr b="0" sz="4400"/>
            </a:pPr>
            <a:r>
              <a:t>Dataset had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“false” outliers</a:t>
            </a:r>
            <a:r>
              <a:t>: TL values computed with </a:t>
            </a:r>
            <a:r>
              <a:rPr b="1"/>
              <a:t>very low number of cars</a:t>
            </a:r>
            <a:r>
              <a:t>, </a:t>
            </a:r>
            <a:r>
              <a:rPr b="1"/>
              <a:t>very slow</a:t>
            </a:r>
            <a:r>
              <a:t> for some reason (</a:t>
            </a:r>
            <a:r>
              <a:rPr b="1"/>
              <a:t>MSE</a:t>
            </a:r>
            <a:r>
              <a:t> </a:t>
            </a:r>
            <a:r>
              <a:t>heavily weights outliers</a:t>
            </a:r>
            <a:r>
              <a:t>).</a:t>
            </a:r>
          </a:p>
        </p:txBody>
      </p:sp>
      <p:sp>
        <p:nvSpPr>
          <p:cNvPr id="320" name="Arrow"/>
          <p:cNvSpPr/>
          <p:nvPr/>
        </p:nvSpPr>
        <p:spPr>
          <a:xfrm rot="5400000">
            <a:off x="10821367" y="8483600"/>
            <a:ext cx="1935759" cy="1270000"/>
          </a:xfrm>
          <a:prstGeom prst="rightArrow">
            <a:avLst>
              <a:gd name="adj1" fmla="val 60078"/>
              <a:gd name="adj2" fmla="val 754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urther enhancing… why not?"/>
          <p:cNvSpPr txBox="1"/>
          <p:nvPr/>
        </p:nvSpPr>
        <p:spPr>
          <a:xfrm>
            <a:off x="1185071" y="815545"/>
            <a:ext cx="1062045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 enhancing</a:t>
            </a:r>
            <a:r>
              <a:t>… why not?</a:t>
            </a:r>
          </a:p>
        </p:txBody>
      </p:sp>
      <p:sp>
        <p:nvSpPr>
          <p:cNvPr id="326" name="Line"/>
          <p:cNvSpPr/>
          <p:nvPr/>
        </p:nvSpPr>
        <p:spPr>
          <a:xfrm>
            <a:off x="-371213" y="1842093"/>
            <a:ext cx="1196244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All outliers had number of cars &lt; 7                discard them…"/>
          <p:cNvSpPr txBox="1"/>
          <p:nvPr/>
        </p:nvSpPr>
        <p:spPr>
          <a:xfrm>
            <a:off x="1295400" y="3234217"/>
            <a:ext cx="20987693" cy="191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All outliers had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number of cars &lt; 7</a:t>
            </a:r>
            <a:r>
              <a:t>                discard them</a:t>
            </a:r>
          </a:p>
          <a:p>
            <a:pPr marL="611187" indent="-611187" algn="l">
              <a:lnSpc>
                <a:spcPct val="5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Lost ~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1200</a:t>
            </a:r>
            <a:r>
              <a:t> </a:t>
            </a:r>
            <a:r>
              <a:rPr b="1"/>
              <a:t>records</a:t>
            </a:r>
            <a:r>
              <a:t> out of </a:t>
            </a:r>
            <a:r>
              <a:rPr b="1"/>
              <a:t>55450</a:t>
            </a:r>
          </a:p>
        </p:txBody>
      </p:sp>
      <p:sp>
        <p:nvSpPr>
          <p:cNvPr id="328" name="Arrow"/>
          <p:cNvSpPr/>
          <p:nvPr/>
        </p:nvSpPr>
        <p:spPr>
          <a:xfrm>
            <a:off x="16279514" y="7950200"/>
            <a:ext cx="1976935" cy="615950"/>
          </a:xfrm>
          <a:prstGeom prst="rightArrow">
            <a:avLst>
              <a:gd name="adj1" fmla="val 66656"/>
              <a:gd name="adj2" fmla="val 1379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Arrow"/>
          <p:cNvSpPr/>
          <p:nvPr/>
        </p:nvSpPr>
        <p:spPr>
          <a:xfrm>
            <a:off x="11203533" y="3351294"/>
            <a:ext cx="1976934" cy="615951"/>
          </a:xfrm>
          <a:prstGeom prst="rightArrow">
            <a:avLst>
              <a:gd name="adj1" fmla="val 66656"/>
              <a:gd name="adj2" fmla="val 1379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30" name="tlnorm.png" descr="tlnorm.png"/>
          <p:cNvPicPr>
            <a:picLocks noChangeAspect="1"/>
          </p:cNvPicPr>
          <p:nvPr/>
        </p:nvPicPr>
        <p:blipFill>
          <a:blip r:embed="rId4">
            <a:extLst/>
          </a:blip>
          <a:srcRect l="5345" t="6129" r="5345" b="6129"/>
          <a:stretch>
            <a:fillRect/>
          </a:stretch>
        </p:blipFill>
        <p:spPr>
          <a:xfrm>
            <a:off x="1544514" y="5419295"/>
            <a:ext cx="11149001" cy="730218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urther improvement: log transform the target TL values                 normal log"/>
          <p:cNvSpPr txBox="1"/>
          <p:nvPr/>
        </p:nvSpPr>
        <p:spPr>
          <a:xfrm>
            <a:off x="12965416" y="5711885"/>
            <a:ext cx="8605131" cy="290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1194593" indent="-750093" algn="l">
              <a:lnSpc>
                <a:spcPct val="160000"/>
              </a:lnSpc>
              <a:spcBef>
                <a:spcPts val="5900"/>
              </a:spcBef>
              <a:buSzPct val="145000"/>
              <a:buChar char="•"/>
              <a:defRPr b="0" sz="4400"/>
            </a:pPr>
            <a:r>
              <a:t>Further improvement: log transform the target TL values     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normal 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And at last… the results"/>
          <p:cNvSpPr txBox="1"/>
          <p:nvPr/>
        </p:nvSpPr>
        <p:spPr>
          <a:xfrm>
            <a:off x="1185071" y="815545"/>
            <a:ext cx="8437170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And at last…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results</a:t>
            </a:r>
          </a:p>
        </p:txBody>
      </p:sp>
      <p:sp>
        <p:nvSpPr>
          <p:cNvPr id="337" name="Line"/>
          <p:cNvSpPr/>
          <p:nvPr/>
        </p:nvSpPr>
        <p:spPr>
          <a:xfrm>
            <a:off x="-371213" y="1842093"/>
            <a:ext cx="998166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(Baseline model score:  0.535)"/>
          <p:cNvSpPr txBox="1"/>
          <p:nvPr/>
        </p:nvSpPr>
        <p:spPr>
          <a:xfrm>
            <a:off x="1193800" y="5306789"/>
            <a:ext cx="20987693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50000"/>
              </a:lnSpc>
              <a:spcBef>
                <a:spcPts val="5900"/>
              </a:spcBef>
              <a:defRPr b="0" sz="4400"/>
            </a:pPr>
            <a:r>
              <a:t>(</a:t>
            </a:r>
            <a:r>
              <a:rPr b="1"/>
              <a:t>Baseline</a:t>
            </a:r>
            <a:r>
              <a:t> model score:  </a:t>
            </a:r>
            <a:r>
              <a:rPr b="1"/>
              <a:t>0.535</a:t>
            </a:r>
            <a:r>
              <a:t>)</a:t>
            </a:r>
          </a:p>
        </p:txBody>
      </p:sp>
      <p:sp>
        <p:nvSpPr>
          <p:cNvPr id="339" name="Rectangle"/>
          <p:cNvSpPr/>
          <p:nvPr/>
        </p:nvSpPr>
        <p:spPr>
          <a:xfrm>
            <a:off x="7707476" y="2150101"/>
            <a:ext cx="8969048" cy="2972663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Trained model (Extree Regressor):…"/>
          <p:cNvSpPr txBox="1"/>
          <p:nvPr/>
        </p:nvSpPr>
        <p:spPr>
          <a:xfrm>
            <a:off x="7706957" y="2732747"/>
            <a:ext cx="8970087" cy="180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rPr b="1"/>
              <a:t>Trained model</a:t>
            </a:r>
            <a:r>
              <a:t> (Extree Regressor):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>
                <a:solidFill>
                  <a:schemeClr val="accent5">
                    <a:lumOff val="-29866"/>
                  </a:schemeClr>
                </a:solidFill>
              </a:defRPr>
            </a:pPr>
            <a:r>
              <a:t>0.917</a:t>
            </a:r>
          </a:p>
        </p:txBody>
      </p:sp>
      <p:pic>
        <p:nvPicPr>
          <p:cNvPr id="341" name="hourhist.png" descr="hourh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615" y="7446115"/>
            <a:ext cx="7896004" cy="4737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bar1.png" descr="bar1.png"/>
          <p:cNvPicPr>
            <a:picLocks noChangeAspect="0"/>
          </p:cNvPicPr>
          <p:nvPr/>
        </p:nvPicPr>
        <p:blipFill>
          <a:blip r:embed="rId5">
            <a:extLst/>
          </a:blip>
          <a:srcRect l="0" t="0" r="0" b="26220"/>
          <a:stretch>
            <a:fillRect/>
          </a:stretch>
        </p:blipFill>
        <p:spPr>
          <a:xfrm>
            <a:off x="16766268" y="7228561"/>
            <a:ext cx="6160099" cy="421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ar2.png" descr="bar2.png"/>
          <p:cNvPicPr>
            <a:picLocks noChangeAspect="1"/>
          </p:cNvPicPr>
          <p:nvPr/>
        </p:nvPicPr>
        <p:blipFill>
          <a:blip r:embed="rId6">
            <a:extLst/>
          </a:blip>
          <a:srcRect l="3055" t="0" r="0" b="0"/>
          <a:stretch>
            <a:fillRect/>
          </a:stretch>
        </p:blipFill>
        <p:spPr>
          <a:xfrm>
            <a:off x="9199844" y="6885928"/>
            <a:ext cx="6707360" cy="553500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Big error chance by time stamp"/>
          <p:cNvSpPr txBox="1"/>
          <p:nvPr/>
        </p:nvSpPr>
        <p:spPr>
          <a:xfrm>
            <a:off x="1498096" y="6544806"/>
            <a:ext cx="624304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chance by time stamp</a:t>
            </a:r>
          </a:p>
        </p:txBody>
      </p:sp>
      <p:sp>
        <p:nvSpPr>
          <p:cNvPr id="345" name="Big error chance by car number"/>
          <p:cNvSpPr txBox="1"/>
          <p:nvPr/>
        </p:nvSpPr>
        <p:spPr>
          <a:xfrm>
            <a:off x="9404891" y="5986006"/>
            <a:ext cx="629709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chance by car number</a:t>
            </a:r>
          </a:p>
        </p:txBody>
      </p:sp>
      <p:sp>
        <p:nvSpPr>
          <p:cNvPr id="346" name="Big error count by weekday"/>
          <p:cNvSpPr txBox="1"/>
          <p:nvPr/>
        </p:nvSpPr>
        <p:spPr>
          <a:xfrm>
            <a:off x="17273054" y="6299200"/>
            <a:ext cx="54842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Big error count by weekday</a:t>
            </a:r>
          </a:p>
        </p:txBody>
      </p:sp>
      <p:sp>
        <p:nvSpPr>
          <p:cNvPr id="347" name="SU"/>
          <p:cNvSpPr txBox="1"/>
          <p:nvPr/>
        </p:nvSpPr>
        <p:spPr>
          <a:xfrm>
            <a:off x="17709070" y="11528819"/>
            <a:ext cx="649860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SU</a:t>
            </a:r>
          </a:p>
        </p:txBody>
      </p:sp>
      <p:sp>
        <p:nvSpPr>
          <p:cNvPr id="348" name="SA"/>
          <p:cNvSpPr txBox="1"/>
          <p:nvPr/>
        </p:nvSpPr>
        <p:spPr>
          <a:xfrm>
            <a:off x="19700227" y="11528819"/>
            <a:ext cx="629946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SA</a:t>
            </a:r>
          </a:p>
        </p:txBody>
      </p:sp>
      <p:sp>
        <p:nvSpPr>
          <p:cNvPr id="349" name="W"/>
          <p:cNvSpPr txBox="1"/>
          <p:nvPr/>
        </p:nvSpPr>
        <p:spPr>
          <a:xfrm>
            <a:off x="21671470" y="11528819"/>
            <a:ext cx="491262" cy="56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appy ending: conclusions"/>
          <p:cNvSpPr txBox="1"/>
          <p:nvPr/>
        </p:nvSpPr>
        <p:spPr>
          <a:xfrm>
            <a:off x="1185071" y="815545"/>
            <a:ext cx="9540597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Happy ending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</a:p>
        </p:txBody>
      </p:sp>
      <p:sp>
        <p:nvSpPr>
          <p:cNvPr id="355" name="Line"/>
          <p:cNvSpPr/>
          <p:nvPr/>
        </p:nvSpPr>
        <p:spPr>
          <a:xfrm>
            <a:off x="-371213" y="1842093"/>
            <a:ext cx="1204064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It seems to be possible to have a nice estimate of traffic levels for a very specific area, and with good anticipation…"/>
          <p:cNvSpPr txBox="1"/>
          <p:nvPr/>
        </p:nvSpPr>
        <p:spPr>
          <a:xfrm>
            <a:off x="1435215" y="2233098"/>
            <a:ext cx="20987694" cy="442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It seems to be possible to have a nice estimate of traffic levels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for a very specific area</a:t>
            </a:r>
            <a:r>
              <a:t>, and with good anticipation 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Model merit</a:t>
            </a:r>
            <a:r>
              <a:t>: by collecting traffic jam values for a certain moment, one can have a good idea of future traffic, and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know it 30 minutes ahead</a:t>
            </a:r>
          </a:p>
        </p:txBody>
      </p:sp>
      <p:sp>
        <p:nvSpPr>
          <p:cNvPr id="357" name="Rectangle"/>
          <p:cNvSpPr/>
          <p:nvPr/>
        </p:nvSpPr>
        <p:spPr>
          <a:xfrm>
            <a:off x="3580166" y="7304327"/>
            <a:ext cx="17124349" cy="4086638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Decision tool…"/>
          <p:cNvSpPr txBox="1"/>
          <p:nvPr/>
        </p:nvSpPr>
        <p:spPr>
          <a:xfrm>
            <a:off x="3135055" y="7410160"/>
            <a:ext cx="18014572" cy="501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spcBef>
                <a:spcPts val="5900"/>
              </a:spcBef>
              <a:defRPr b="0" sz="4400">
                <a:solidFill>
                  <a:schemeClr val="accent5">
                    <a:lumOff val="-29866"/>
                  </a:schemeClr>
                </a:solidFill>
              </a:defRPr>
            </a:pPr>
            <a:r>
              <a:rPr b="1"/>
              <a:t>Decision tool</a:t>
            </a:r>
          </a:p>
          <a:p>
            <a:pPr>
              <a:spcBef>
                <a:spcPts val="5900"/>
              </a:spcBef>
              <a:defRPr b="0" sz="4100"/>
            </a:pPr>
            <a:r>
              <a:rPr b="1"/>
              <a:t>Car drivers</a:t>
            </a:r>
            <a:r>
              <a:t>: “Should I take the car?”,”Should I rethink the route?”</a:t>
            </a:r>
          </a:p>
          <a:p>
            <a:pPr>
              <a:spcBef>
                <a:spcPts val="5900"/>
              </a:spcBef>
              <a:defRPr b="0" sz="4400"/>
            </a:pPr>
            <a:r>
              <a:rPr b="1" sz="4100"/>
              <a:t>City administration</a:t>
            </a:r>
            <a:r>
              <a:rPr sz="4100"/>
              <a:t>: “Should I do something about public transport?”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5255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728"/>
          <a:stretch>
            <a:fillRect/>
          </a:stretch>
        </p:blipFill>
        <p:spPr>
          <a:xfrm>
            <a:off x="6013063" y="4743243"/>
            <a:ext cx="6355365" cy="7926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6280"/>
          <a:stretch>
            <a:fillRect/>
          </a:stretch>
        </p:blipFill>
        <p:spPr>
          <a:xfrm>
            <a:off x="15738372" y="890746"/>
            <a:ext cx="6059345" cy="603372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val"/>
          <p:cNvSpPr/>
          <p:nvPr/>
        </p:nvSpPr>
        <p:spPr>
          <a:xfrm>
            <a:off x="6684928" y="6468687"/>
            <a:ext cx="400787" cy="39596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Connection Line"/>
          <p:cNvSpPr/>
          <p:nvPr/>
        </p:nvSpPr>
        <p:spPr>
          <a:xfrm>
            <a:off x="3863624" y="6628700"/>
            <a:ext cx="2836504" cy="151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0" fill="norm" stroke="1" extrusionOk="0">
                <a:moveTo>
                  <a:pt x="0" y="20070"/>
                </a:moveTo>
                <a:cubicBezTo>
                  <a:pt x="4652" y="5061"/>
                  <a:pt x="11852" y="-1530"/>
                  <a:pt x="21600" y="297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" name="Connection Line"/>
          <p:cNvSpPr/>
          <p:nvPr/>
        </p:nvSpPr>
        <p:spPr>
          <a:xfrm>
            <a:off x="5177044" y="4788993"/>
            <a:ext cx="1582612" cy="170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3590" y="6755"/>
                  <a:pt x="20790" y="13955"/>
                  <a:pt x="21600" y="21600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6" name="Connection Line"/>
          <p:cNvSpPr/>
          <p:nvPr/>
        </p:nvSpPr>
        <p:spPr>
          <a:xfrm>
            <a:off x="6843648" y="3642135"/>
            <a:ext cx="2622601" cy="2827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4" h="21600" fill="norm" stroke="1" extrusionOk="0">
                <a:moveTo>
                  <a:pt x="20514" y="0"/>
                </a:moveTo>
                <a:cubicBezTo>
                  <a:pt x="5705" y="2065"/>
                  <a:pt x="-1086" y="9265"/>
                  <a:pt x="141" y="21600"/>
                </a:cubicBezTo>
              </a:path>
            </a:pathLst>
          </a:custGeom>
          <a:ln w="88900">
            <a:solidFill>
              <a:srgbClr val="000000">
                <a:alpha val="35867"/>
              </a:srgb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" name="We are… Four pandas!"/>
          <p:cNvSpPr txBox="1"/>
          <p:nvPr/>
        </p:nvSpPr>
        <p:spPr>
          <a:xfrm>
            <a:off x="1185071" y="815545"/>
            <a:ext cx="8056348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We are…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Four pandas</a:t>
            </a:r>
            <a:r>
              <a:t>!</a:t>
            </a:r>
          </a:p>
        </p:txBody>
      </p:sp>
      <p:sp>
        <p:nvSpPr>
          <p:cNvPr id="137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Oval"/>
          <p:cNvSpPr/>
          <p:nvPr/>
        </p:nvSpPr>
        <p:spPr>
          <a:xfrm>
            <a:off x="17371945" y="4235019"/>
            <a:ext cx="400787" cy="39596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139" name="Connection Line"/>
          <p:cNvCxnSpPr>
            <a:stCxn id="143" idx="0"/>
            <a:endCxn id="138" idx="0"/>
          </p:cNvCxnSpPr>
          <p:nvPr/>
        </p:nvCxnSpPr>
        <p:spPr>
          <a:xfrm flipV="1">
            <a:off x="17114356" y="4432999"/>
            <a:ext cx="457983" cy="4140343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</a:ln>
        </p:spPr>
      </p:cxnSp>
      <p:sp>
        <p:nvSpPr>
          <p:cNvPr id="140" name="Stefano Calderan…"/>
          <p:cNvSpPr txBox="1"/>
          <p:nvPr/>
        </p:nvSpPr>
        <p:spPr>
          <a:xfrm>
            <a:off x="9027669" y="3332408"/>
            <a:ext cx="5675471" cy="287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Stefano Calderan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#DataScientist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#MangaLover</a:t>
            </a:r>
          </a:p>
        </p:txBody>
      </p:sp>
      <p:sp>
        <p:nvSpPr>
          <p:cNvPr id="141" name="Marco Martellacci…"/>
          <p:cNvSpPr txBox="1"/>
          <p:nvPr/>
        </p:nvSpPr>
        <p:spPr>
          <a:xfrm>
            <a:off x="433621" y="3199523"/>
            <a:ext cx="5675472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Marco Martellacci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#Scientist</a:t>
            </a:r>
          </a:p>
        </p:txBody>
      </p:sp>
      <p:sp>
        <p:nvSpPr>
          <p:cNvPr id="142" name="Daniele Morano…"/>
          <p:cNvSpPr txBox="1"/>
          <p:nvPr/>
        </p:nvSpPr>
        <p:spPr>
          <a:xfrm>
            <a:off x="509821" y="8250001"/>
            <a:ext cx="5675472" cy="2499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Daniele Morano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#Developer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#Murdock</a:t>
            </a:r>
          </a:p>
        </p:txBody>
      </p:sp>
      <p:sp>
        <p:nvSpPr>
          <p:cNvPr id="143" name="Marek Kufel…"/>
          <p:cNvSpPr txBox="1"/>
          <p:nvPr/>
        </p:nvSpPr>
        <p:spPr>
          <a:xfrm>
            <a:off x="14276621" y="6980001"/>
            <a:ext cx="5675472" cy="318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defRPr sz="3900"/>
            </a:pPr>
            <a:r>
              <a:t>Marek Kufel</a:t>
            </a:r>
          </a:p>
          <a:p>
            <a:pPr>
              <a:defRPr b="0" sz="3900">
                <a:solidFill>
                  <a:schemeClr val="accent5">
                    <a:lumOff val="-29866"/>
                  </a:schemeClr>
                </a:solidFill>
              </a:defRPr>
            </a:pPr>
            <a:r>
              <a:t>#BIDeveloper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1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Epilogue: future developments"/>
          <p:cNvSpPr txBox="1"/>
          <p:nvPr/>
        </p:nvSpPr>
        <p:spPr>
          <a:xfrm>
            <a:off x="1185071" y="815545"/>
            <a:ext cx="1076998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Epilogue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</a:t>
            </a:r>
            <a:r>
              <a:t>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developments</a:t>
            </a:r>
          </a:p>
        </p:txBody>
      </p:sp>
      <p:sp>
        <p:nvSpPr>
          <p:cNvPr id="364" name="Line"/>
          <p:cNvSpPr/>
          <p:nvPr/>
        </p:nvSpPr>
        <p:spPr>
          <a:xfrm>
            <a:off x="-371213" y="1842093"/>
            <a:ext cx="1204064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Explore the model with different grid and time window selection (either smaller or bigger)…"/>
          <p:cNvSpPr txBox="1"/>
          <p:nvPr/>
        </p:nvSpPr>
        <p:spPr>
          <a:xfrm>
            <a:off x="1409815" y="3951880"/>
            <a:ext cx="20987694" cy="67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Explore the model with different grid and time window selection (either smaller or bigger)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Find a way to include discarded hours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Try with less features (location info maybe?)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t>Test performance on unseen months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hanksgivings"/>
          <p:cNvSpPr txBox="1"/>
          <p:nvPr/>
        </p:nvSpPr>
        <p:spPr>
          <a:xfrm>
            <a:off x="1185071" y="815545"/>
            <a:ext cx="5216018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Thanksgivings</a:t>
            </a:r>
          </a:p>
        </p:txBody>
      </p:sp>
      <p:sp>
        <p:nvSpPr>
          <p:cNvPr id="371" name="Line"/>
          <p:cNvSpPr/>
          <p:nvPr/>
        </p:nvSpPr>
        <p:spPr>
          <a:xfrm>
            <a:off x="-371213" y="1842093"/>
            <a:ext cx="10188231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A thanks to all our charming princes:…"/>
          <p:cNvSpPr txBox="1"/>
          <p:nvPr/>
        </p:nvSpPr>
        <p:spPr>
          <a:xfrm>
            <a:off x="1388413" y="3446481"/>
            <a:ext cx="20987694" cy="682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5900"/>
              </a:spcBef>
              <a:defRPr b="0" sz="5000"/>
            </a:pPr>
            <a:r>
              <a:t>A thanks to all our charming princes: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All BIGDIVE staff</a:t>
            </a:r>
            <a:r>
              <a:t> for support and patience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Alan, Paolo and Andrè</a:t>
            </a:r>
            <a:r>
              <a:t> from ISI for very precious suggestions and guidance in very dark hours </a:t>
            </a:r>
          </a:p>
          <a:p>
            <a:pPr marL="611187" indent="-611187" algn="l">
              <a:lnSpc>
                <a:spcPct val="120000"/>
              </a:lnSpc>
              <a:spcBef>
                <a:spcPts val="5900"/>
              </a:spcBef>
              <a:buSzPct val="145000"/>
              <a:buChar char="•"/>
              <a:defRPr b="0" sz="5000"/>
            </a:pPr>
            <a:r>
              <a:rPr b="1"/>
              <a:t>Laura </a:t>
            </a:r>
            <a:r>
              <a:t>for the very nice slide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/>
          <p:nvPr>
            <p:ph type="sldNum" sz="quarter" idx="2"/>
          </p:nvPr>
        </p:nvSpPr>
        <p:spPr>
          <a:xfrm>
            <a:off x="141954" y="13097569"/>
            <a:ext cx="466269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5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hanks for your attention"/>
          <p:cNvSpPr txBox="1"/>
          <p:nvPr>
            <p:ph type="title"/>
          </p:nvPr>
        </p:nvSpPr>
        <p:spPr>
          <a:xfrm>
            <a:off x="4764285" y="1145381"/>
            <a:ext cx="1485543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Thanks for your attention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325"/>
          <a:stretch>
            <a:fillRect/>
          </a:stretch>
        </p:blipFill>
        <p:spPr>
          <a:xfrm>
            <a:off x="5156200" y="8320980"/>
            <a:ext cx="3302000" cy="297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6953" t="14249" r="16953" b="20334"/>
          <a:stretch>
            <a:fillRect/>
          </a:stretch>
        </p:blipFill>
        <p:spPr>
          <a:xfrm>
            <a:off x="8878788" y="6518662"/>
            <a:ext cx="2182416" cy="232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6953" t="14249" r="16953" b="20334"/>
          <a:stretch>
            <a:fillRect/>
          </a:stretch>
        </p:blipFill>
        <p:spPr>
          <a:xfrm>
            <a:off x="13056592" y="6518662"/>
            <a:ext cx="2182416" cy="232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16325"/>
          <a:stretch>
            <a:fillRect/>
          </a:stretch>
        </p:blipFill>
        <p:spPr>
          <a:xfrm>
            <a:off x="15595600" y="8320980"/>
            <a:ext cx="3302000" cy="297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525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Check if it is possible to predict traffic levels in a specific area of the city, with a reasonable forecast window…"/>
          <p:cNvSpPr txBox="1"/>
          <p:nvPr/>
        </p:nvSpPr>
        <p:spPr>
          <a:xfrm>
            <a:off x="3380685" y="3472044"/>
            <a:ext cx="18180468" cy="9433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5800"/>
            </a:pPr>
            <a:r>
              <a:t>Check if it is possible to predict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traffic levels</a:t>
            </a:r>
            <a:r>
              <a:t> in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specific area</a:t>
            </a:r>
            <a:r>
              <a:t> of the city, with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reasonable forecast window </a:t>
            </a:r>
            <a:endParaRPr i="1"/>
          </a:p>
          <a:p>
            <a:pPr marL="939799" indent="-939799" algn="l">
              <a:lnSpc>
                <a:spcPct val="60000"/>
              </a:lnSpc>
              <a:spcBef>
                <a:spcPts val="5900"/>
              </a:spcBef>
              <a:buSzPct val="145000"/>
              <a:buChar char="•"/>
              <a:defRPr b="0" sz="5800"/>
            </a:pPr>
            <a:r>
              <a:t>How is traffic level defined?</a:t>
            </a:r>
          </a:p>
          <a:p>
            <a:pPr marL="939799" indent="-939799" algn="l">
              <a:lnSpc>
                <a:spcPct val="60000"/>
              </a:lnSpc>
              <a:spcBef>
                <a:spcPts val="5800"/>
              </a:spcBef>
              <a:buSzPct val="145000"/>
              <a:buChar char="•"/>
              <a:defRPr b="0" sz="5800"/>
            </a:pPr>
            <a:r>
              <a:t>What is a specific area?</a:t>
            </a:r>
          </a:p>
          <a:p>
            <a:pPr marL="939799" indent="-939799" algn="l">
              <a:lnSpc>
                <a:spcPct val="60000"/>
              </a:lnSpc>
              <a:spcBef>
                <a:spcPts val="5800"/>
              </a:spcBef>
              <a:buSzPct val="145000"/>
              <a:buChar char="•"/>
              <a:defRPr b="0" sz="5800"/>
            </a:pPr>
            <a:r>
              <a:t>What do we mean by reasonable forecast window?</a:t>
            </a:r>
          </a:p>
          <a:p>
            <a:pPr>
              <a:defRPr sz="5800"/>
            </a:pPr>
          </a:p>
          <a:p>
            <a:pPr>
              <a:defRPr sz="5800"/>
            </a:pPr>
          </a:p>
        </p:txBody>
      </p:sp>
      <p:sp>
        <p:nvSpPr>
          <p:cNvPr id="150" name="Our Goal"/>
          <p:cNvSpPr txBox="1"/>
          <p:nvPr/>
        </p:nvSpPr>
        <p:spPr>
          <a:xfrm>
            <a:off x="1185071" y="815545"/>
            <a:ext cx="3224252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Our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</a:p>
        </p:txBody>
      </p:sp>
      <p:sp>
        <p:nvSpPr>
          <p:cNvPr id="151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271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Text"/>
          <p:cNvSpPr txBox="1"/>
          <p:nvPr/>
        </p:nvSpPr>
        <p:spPr>
          <a:xfrm>
            <a:off x="11199812" y="5554206"/>
            <a:ext cx="1984376" cy="260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155" name="VEM dataset            28 GB across 4 datasets"/>
          <p:cNvSpPr txBox="1"/>
          <p:nvPr/>
        </p:nvSpPr>
        <p:spPr>
          <a:xfrm>
            <a:off x="3201211" y="2639255"/>
            <a:ext cx="23149787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VEM dataset          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28 GB</a:t>
            </a:r>
            <a:r>
              <a:t> across 4 datasets</a:t>
            </a:r>
          </a:p>
        </p:txBody>
      </p:sp>
      <p:graphicFrame>
        <p:nvGraphicFramePr>
          <p:cNvPr id="156" name="Table"/>
          <p:cNvGraphicFramePr/>
          <p:nvPr/>
        </p:nvGraphicFramePr>
        <p:xfrm>
          <a:off x="3444806" y="4198084"/>
          <a:ext cx="3171947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JUNE 2017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L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R>
                    <a:lnB w="12700">
                      <a:solidFill>
                        <a:schemeClr val="accent5">
                          <a:lumOff val="-29866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717490" y="4191734"/>
          <a:ext cx="3171948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JULY 2017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  <a:lnR w="12700">
                      <a:solidFill>
                        <a:srgbClr val="5E5E5E"/>
                      </a:solidFill>
                      <a:miter lim="400000"/>
                    </a:lnR>
                    <a:lnT w="12700">
                      <a:solidFill>
                        <a:srgbClr val="5E5E5E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E5E5E"/>
                      </a:solidFill>
                      <a:miter lim="400000"/>
                    </a:lnL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E5E5E"/>
                      </a:solidFill>
                      <a:miter lim="400000"/>
                    </a:lnR>
                    <a:lnB w="12700">
                      <a:solidFill>
                        <a:srgbClr val="5E5E5E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13917941" y="4198084"/>
          <a:ext cx="3171947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JANUARY 2018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19112039" y="4191734"/>
          <a:ext cx="3171948" cy="24277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789811"/>
                <a:gridCol w="789811"/>
                <a:gridCol w="789811"/>
                <a:gridCol w="789811"/>
              </a:tblGrid>
              <a:tr h="483006">
                <a:tc gridSpan="4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FEBRUARY 2018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83006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Table"/>
          <p:cNvGraphicFramePr/>
          <p:nvPr/>
        </p:nvGraphicFramePr>
        <p:xfrm>
          <a:off x="3939404" y="5231825"/>
          <a:ext cx="17977702" cy="60339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2012839"/>
                <a:gridCol w="1827848"/>
                <a:gridCol w="1434780"/>
                <a:gridCol w="1763143"/>
                <a:gridCol w="1242041"/>
                <a:gridCol w="1639161"/>
                <a:gridCol w="2224000"/>
                <a:gridCol w="1569890"/>
                <a:gridCol w="2509260"/>
                <a:gridCol w="1742035"/>
              </a:tblGrid>
              <a:tr h="1204247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device_id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recordingdate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latitude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longitude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heading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gps quality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engine
status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acceleration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meters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Table"/>
          <p:cNvGraphicFramePr/>
          <p:nvPr/>
        </p:nvGraphicFramePr>
        <p:xfrm>
          <a:off x="3939403" y="5231825"/>
          <a:ext cx="17977702" cy="60339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3670929"/>
                <a:gridCol w="3333553"/>
                <a:gridCol w="2616692"/>
                <a:gridCol w="3215546"/>
                <a:gridCol w="2265181"/>
                <a:gridCol w="2863098"/>
              </a:tblGrid>
              <a:tr h="1204247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device_id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recording date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latitude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longitude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speed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Helvetica Neue Medium"/>
                        </a:rPr>
                        <a:t>engine
status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204247"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2" name="Starting Point"/>
          <p:cNvSpPr txBox="1"/>
          <p:nvPr/>
        </p:nvSpPr>
        <p:spPr>
          <a:xfrm>
            <a:off x="1185071" y="815545"/>
            <a:ext cx="486171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Starting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</a:t>
            </a:r>
          </a:p>
        </p:txBody>
      </p:sp>
      <p:sp>
        <p:nvSpPr>
          <p:cNvPr id="163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Arrow 10"/>
          <p:cNvSpPr/>
          <p:nvPr/>
        </p:nvSpPr>
        <p:spPr>
          <a:xfrm>
            <a:off x="6858178" y="2629080"/>
            <a:ext cx="1083671" cy="88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30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5"/>
      <p:bldP build="whole" bldLvl="1" animBg="1" rev="0" advAuto="0" spid="160" grpId="6"/>
      <p:bldP build="whole" bldLvl="1" animBg="1" rev="0" advAuto="0" spid="159" grpId="3"/>
      <p:bldP build="whole" bldLvl="1" animBg="1" rev="0" advAuto="0" spid="156" grpId="4"/>
      <p:bldP build="whole" bldLvl="1" animBg="1" rev="0" advAuto="0" spid="157" grpId="1"/>
      <p:bldP build="whole" bldLvl="1" animBg="1" rev="0" advAuto="0" spid="161" grpId="7"/>
      <p:bldP build="whole" bldLvl="1" animBg="1" rev="0" advAuto="0" spid="158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1485900" y="9398000"/>
            <a:ext cx="7945926" cy="2633564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" name="active_cars.png" descr="active_c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9319" y="1532420"/>
            <a:ext cx="12781393" cy="1065116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e selected the Torino area as a rectangle with minimum and maximum borders:…"/>
          <p:cNvSpPr txBox="1"/>
          <p:nvPr/>
        </p:nvSpPr>
        <p:spPr>
          <a:xfrm>
            <a:off x="1318080" y="3646013"/>
            <a:ext cx="9272165" cy="545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We selected the Torino area as a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rectangle</a:t>
            </a:r>
            <a:r>
              <a:t> with minimum and maximum borders: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  <a:r>
              <a:t>(7.57785   ;  7.77337)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  <a:r>
              <a:t>(45.00678 ;  45.1402)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b="0" sz="4400"/>
            </a:pPr>
          </a:p>
          <a:p>
            <a:pPr algn="l" defTabSz="457200">
              <a:lnSpc>
                <a:spcPts val="3200"/>
              </a:lnSpc>
              <a:defRPr b="0" sz="14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0" name="Quick Insight on Data"/>
          <p:cNvSpPr txBox="1"/>
          <p:nvPr/>
        </p:nvSpPr>
        <p:spPr>
          <a:xfrm>
            <a:off x="1185071" y="815545"/>
            <a:ext cx="765858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Quick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on Data</a:t>
            </a:r>
          </a:p>
        </p:txBody>
      </p:sp>
      <p:sp>
        <p:nvSpPr>
          <p:cNvPr id="171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Total number of active cars:…"/>
          <p:cNvSpPr txBox="1"/>
          <p:nvPr/>
        </p:nvSpPr>
        <p:spPr>
          <a:xfrm>
            <a:off x="1889794" y="9849197"/>
            <a:ext cx="7214338" cy="17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ts val="5300"/>
              </a:lnSpc>
              <a:spcBef>
                <a:spcPts val="5900"/>
              </a:spcBef>
              <a:defRPr b="0" sz="4400"/>
            </a:pPr>
            <a:r>
              <a:t>Total number of active cars:</a:t>
            </a:r>
          </a:p>
          <a:p>
            <a:pPr>
              <a:lnSpc>
                <a:spcPts val="100"/>
              </a:lnSpc>
              <a:spcBef>
                <a:spcPts val="5900"/>
              </a:spcBef>
              <a:defRPr sz="4900"/>
            </a:pPr>
            <a:r>
              <a:t>20158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423976" y="12986763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Grid Creation"/>
          <p:cNvSpPr txBox="1"/>
          <p:nvPr/>
        </p:nvSpPr>
        <p:spPr>
          <a:xfrm>
            <a:off x="1185071" y="815545"/>
            <a:ext cx="4807205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Grid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Creation</a:t>
            </a:r>
          </a:p>
        </p:txBody>
      </p:sp>
      <p:sp>
        <p:nvSpPr>
          <p:cNvPr id="176" name="Line"/>
          <p:cNvSpPr/>
          <p:nvPr/>
        </p:nvSpPr>
        <p:spPr>
          <a:xfrm>
            <a:off x="-371213" y="1842093"/>
            <a:ext cx="9119057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8099" y="2366380"/>
            <a:ext cx="11074089" cy="1048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Initial choice for rectangle shaped zones.…"/>
          <p:cNvSpPr txBox="1"/>
          <p:nvPr/>
        </p:nvSpPr>
        <p:spPr>
          <a:xfrm>
            <a:off x="13948072" y="4789669"/>
            <a:ext cx="8853734" cy="777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Initial choice for rectangle shaped zones.</a:t>
            </a:r>
          </a:p>
          <a:p>
            <a:pPr algn="l">
              <a:spcBef>
                <a:spcPts val="5900"/>
              </a:spcBef>
              <a:defRPr b="0" sz="4400"/>
            </a:pPr>
            <a:r>
              <a:t>Size of 400 m x 250 m</a:t>
            </a:r>
          </a:p>
          <a:p>
            <a:pPr algn="l">
              <a:spcBef>
                <a:spcPts val="5900"/>
              </a:spcBef>
              <a:defRPr b="0" sz="4400"/>
            </a:pPr>
            <a:r>
              <a:t>Started with 55 x 40 = 2220 zones</a:t>
            </a:r>
          </a:p>
          <a:p>
            <a:pPr algn="l">
              <a:spcBef>
                <a:spcPts val="5900"/>
              </a:spcBef>
              <a:defRPr b="0" sz="4400"/>
            </a:pPr>
            <a:r>
              <a:rPr b="1">
                <a:solidFill>
                  <a:schemeClr val="accent5">
                    <a:lumOff val="-29866"/>
                  </a:schemeClr>
                </a:solidFill>
              </a:rPr>
              <a:t>Original idea</a:t>
            </a:r>
            <a:r>
              <a:t>: predict traffic levels for every zone in the grid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22400" y="749300"/>
            <a:ext cx="9615095" cy="27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10605" y="622260"/>
            <a:ext cx="9918271" cy="283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Arrow"/>
          <p:cNvSpPr/>
          <p:nvPr/>
        </p:nvSpPr>
        <p:spPr>
          <a:xfrm>
            <a:off x="13993677" y="2262670"/>
            <a:ext cx="1110405" cy="890737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A metric for traffic levels"/>
          <p:cNvSpPr txBox="1"/>
          <p:nvPr/>
        </p:nvSpPr>
        <p:spPr>
          <a:xfrm>
            <a:off x="1185071" y="815545"/>
            <a:ext cx="8546923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t>A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</a:t>
            </a:r>
            <a:r>
              <a:t> for traffic levels</a:t>
            </a:r>
          </a:p>
        </p:txBody>
      </p:sp>
      <p:sp>
        <p:nvSpPr>
          <p:cNvPr id="187" name="Line"/>
          <p:cNvSpPr/>
          <p:nvPr/>
        </p:nvSpPr>
        <p:spPr>
          <a:xfrm>
            <a:off x="-371213" y="1842093"/>
            <a:ext cx="9971364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Equation"/>
          <p:cNvSpPr txBox="1"/>
          <p:nvPr/>
        </p:nvSpPr>
        <p:spPr>
          <a:xfrm>
            <a:off x="8968376" y="5704433"/>
            <a:ext cx="5932527" cy="23071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xmlns:a="http://schemas.openxmlformats.org/drawingml/2006/mai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7200"/>
          </a:p>
        </p:txBody>
      </p:sp>
      <p:sp>
        <p:nvSpPr>
          <p:cNvPr id="189" name="Arrow"/>
          <p:cNvSpPr/>
          <p:nvPr/>
        </p:nvSpPr>
        <p:spPr>
          <a:xfrm>
            <a:off x="1408445" y="9454522"/>
            <a:ext cx="2512176" cy="1110406"/>
          </a:xfrm>
          <a:prstGeom prst="rightArrow">
            <a:avLst>
              <a:gd name="adj1" fmla="val 56558"/>
              <a:gd name="adj2" fmla="val 133293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Arrow"/>
          <p:cNvSpPr/>
          <p:nvPr/>
        </p:nvSpPr>
        <p:spPr>
          <a:xfrm rot="5400000">
            <a:off x="21176321" y="886750"/>
            <a:ext cx="1110405" cy="890737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Is this good?"/>
          <p:cNvSpPr txBox="1"/>
          <p:nvPr/>
        </p:nvSpPr>
        <p:spPr>
          <a:xfrm>
            <a:off x="4357823" y="9603491"/>
            <a:ext cx="3579902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4400"/>
            </a:lvl1pPr>
          </a:lstStyle>
          <a:p>
            <a:pPr/>
            <a:r>
              <a:t>Is this good?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2400" y="749300"/>
            <a:ext cx="9615095" cy="27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54714" y="803585"/>
            <a:ext cx="9350467" cy="267474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row"/>
          <p:cNvSpPr/>
          <p:nvPr/>
        </p:nvSpPr>
        <p:spPr>
          <a:xfrm rot="5400000">
            <a:off x="20470677" y="888132"/>
            <a:ext cx="1110405" cy="890736"/>
          </a:xfrm>
          <a:prstGeom prst="rightArrow">
            <a:avLst>
              <a:gd name="adj1" fmla="val 58794"/>
              <a:gd name="adj2" fmla="val 7286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Exploratory analysis: daily hours"/>
          <p:cNvSpPr txBox="1"/>
          <p:nvPr/>
        </p:nvSpPr>
        <p:spPr>
          <a:xfrm>
            <a:off x="1185071" y="815545"/>
            <a:ext cx="11371784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</a:t>
            </a:r>
            <a:r>
              <a:t> analysis: daily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hours</a:t>
            </a:r>
          </a:p>
        </p:txBody>
      </p:sp>
      <p:sp>
        <p:nvSpPr>
          <p:cNvPr id="200" name="Line"/>
          <p:cNvSpPr/>
          <p:nvPr/>
        </p:nvSpPr>
        <p:spPr>
          <a:xfrm>
            <a:off x="-371213" y="1842093"/>
            <a:ext cx="12730082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1" name="double_plot.png" descr="double_plot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921" y="4145717"/>
            <a:ext cx="11852861" cy="88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atter_plot.png" descr="scatter_plo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81761" y="3365946"/>
            <a:ext cx="11446466" cy="840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ber of active cars and median speed by daily hour"/>
          <p:cNvSpPr txBox="1"/>
          <p:nvPr/>
        </p:nvSpPr>
        <p:spPr>
          <a:xfrm>
            <a:off x="2722111" y="2298466"/>
            <a:ext cx="7318480" cy="144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Number of active cars and median speed by daily hour</a:t>
            </a:r>
          </a:p>
        </p:txBody>
      </p:sp>
      <p:sp>
        <p:nvSpPr>
          <p:cNvPr id="204" name="Number of active cars VS median speed"/>
          <p:cNvSpPr txBox="1"/>
          <p:nvPr/>
        </p:nvSpPr>
        <p:spPr>
          <a:xfrm>
            <a:off x="14681809" y="330679"/>
            <a:ext cx="7653243" cy="144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Number of active cars VS median speed</a:t>
            </a:r>
          </a:p>
        </p:txBody>
      </p:sp>
      <p:sp>
        <p:nvSpPr>
          <p:cNvPr id="205" name="Pearson coeff: r = - 0.95"/>
          <p:cNvSpPr/>
          <p:nvPr/>
        </p:nvSpPr>
        <p:spPr>
          <a:xfrm>
            <a:off x="15046196" y="1902352"/>
            <a:ext cx="6924470" cy="1339950"/>
          </a:xfrm>
          <a:prstGeom prst="rect">
            <a:avLst/>
          </a:prstGeom>
          <a:solidFill>
            <a:srgbClr val="D7DADA">
              <a:alpha val="819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spcBef>
                <a:spcPts val="5900"/>
              </a:spcBef>
              <a:defRPr b="0" sz="4400"/>
            </a:pPr>
            <a:r>
              <a:t>Pearson coeff: </a:t>
            </a:r>
            <a:r>
              <a:rPr b="1"/>
              <a:t>r = - 0.95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219628" y="13097569"/>
            <a:ext cx="310922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big-dive-2018.png" descr="big-dive-20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525" y="12549901"/>
            <a:ext cx="3874492" cy="881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3028" y="9574590"/>
            <a:ext cx="18849920" cy="730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Exploratory analysis II: weekdays"/>
          <p:cNvSpPr txBox="1"/>
          <p:nvPr/>
        </p:nvSpPr>
        <p:spPr>
          <a:xfrm>
            <a:off x="1185071" y="815545"/>
            <a:ext cx="11902136" cy="10359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58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</a:t>
            </a:r>
            <a:r>
              <a:t> analysis II: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weekdays</a:t>
            </a:r>
            <a:r>
              <a:t> </a:t>
            </a:r>
          </a:p>
        </p:txBody>
      </p:sp>
      <p:sp>
        <p:nvSpPr>
          <p:cNvPr id="211" name="Line"/>
          <p:cNvSpPr/>
          <p:nvPr/>
        </p:nvSpPr>
        <p:spPr>
          <a:xfrm>
            <a:off x="-371213" y="1842093"/>
            <a:ext cx="12955373" cy="1"/>
          </a:xfrm>
          <a:prstGeom prst="line">
            <a:avLst/>
          </a:prstGeom>
          <a:ln w="114300">
            <a:solidFill>
              <a:srgbClr val="E6E7EA">
                <a:alpha val="54464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2" name="quad_scatter.png" descr="quad_sca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551" y="4719517"/>
            <a:ext cx="10972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Median speed by day of the week"/>
          <p:cNvSpPr txBox="1"/>
          <p:nvPr/>
        </p:nvSpPr>
        <p:spPr>
          <a:xfrm>
            <a:off x="1971137" y="3244678"/>
            <a:ext cx="8769630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Median speed by day of the week</a:t>
            </a:r>
          </a:p>
        </p:txBody>
      </p:sp>
      <p:pic>
        <p:nvPicPr>
          <p:cNvPr id="214" name="bad_scatter.png" descr="bad_scat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26448" y="3779717"/>
            <a:ext cx="10972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otal active cars by day of the week"/>
          <p:cNvSpPr txBox="1"/>
          <p:nvPr/>
        </p:nvSpPr>
        <p:spPr>
          <a:xfrm>
            <a:off x="13494647" y="2355678"/>
            <a:ext cx="9236403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/>
            </a:lvl1pPr>
          </a:lstStyle>
          <a:p>
            <a:pPr/>
            <a:r>
              <a:t>Total active cars by day of the week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